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>
        <p:scale>
          <a:sx n="69" d="100"/>
          <a:sy n="69" d="100"/>
        </p:scale>
        <p:origin x="-116" y="-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9A79B-8B50-40C3-AD47-B4B06843B874}" type="datetimeFigureOut">
              <a:rPr lang="es-ES" smtClean="0"/>
              <a:pPr/>
              <a:t>09/09/2015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F612C-AD51-4962-B7CB-4A356C4B16E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36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F612C-AD51-4962-B7CB-4A356C4B16EE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F612C-AD51-4962-B7CB-4A356C4B16EE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F612C-AD51-4962-B7CB-4A356C4B16EE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F612C-AD51-4962-B7CB-4A356C4B16EE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F612C-AD51-4962-B7CB-4A356C4B16EE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F612C-AD51-4962-B7CB-4A356C4B16EE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F612C-AD51-4962-B7CB-4A356C4B16EE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F612C-AD51-4962-B7CB-4A356C4B16EE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F612C-AD51-4962-B7CB-4A356C4B16EE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F612C-AD51-4962-B7CB-4A356C4B16EE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F612C-AD51-4962-B7CB-4A356C4B16EE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F612C-AD51-4962-B7CB-4A356C4B16EE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CD67F-7067-4607-BD23-4EB2A00A5759}" type="datetimeFigureOut">
              <a:rPr lang="es-ES" smtClean="0"/>
              <a:pPr/>
              <a:t>09/09/2015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B1EB9-D2EC-4646-8045-0642A03C7EA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CD67F-7067-4607-BD23-4EB2A00A5759}" type="datetimeFigureOut">
              <a:rPr lang="es-ES" smtClean="0"/>
              <a:pPr/>
              <a:t>09/09/2015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B1EB9-D2EC-4646-8045-0642A03C7E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CD67F-7067-4607-BD23-4EB2A00A5759}" type="datetimeFigureOut">
              <a:rPr lang="es-ES" smtClean="0"/>
              <a:pPr/>
              <a:t>09/09/2015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B1EB9-D2EC-4646-8045-0642A03C7E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CD67F-7067-4607-BD23-4EB2A00A5759}" type="datetimeFigureOut">
              <a:rPr lang="es-ES" smtClean="0"/>
              <a:pPr/>
              <a:t>09/09/2015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B1EB9-D2EC-4646-8045-0642A03C7E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CD67F-7067-4607-BD23-4EB2A00A5759}" type="datetimeFigureOut">
              <a:rPr lang="es-ES" smtClean="0"/>
              <a:pPr/>
              <a:t>09/09/2015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B1EB9-D2EC-4646-8045-0642A03C7EA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CD67F-7067-4607-BD23-4EB2A00A5759}" type="datetimeFigureOut">
              <a:rPr lang="es-ES" smtClean="0"/>
              <a:pPr/>
              <a:t>09/09/2015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B1EB9-D2EC-4646-8045-0642A03C7E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CD67F-7067-4607-BD23-4EB2A00A5759}" type="datetimeFigureOut">
              <a:rPr lang="es-ES" smtClean="0"/>
              <a:pPr/>
              <a:t>09/09/2015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B1EB9-D2EC-4646-8045-0642A03C7EA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CD67F-7067-4607-BD23-4EB2A00A5759}" type="datetimeFigureOut">
              <a:rPr lang="es-ES" smtClean="0"/>
              <a:pPr/>
              <a:t>09/09/2015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B1EB9-D2EC-4646-8045-0642A03C7E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CD67F-7067-4607-BD23-4EB2A00A5759}" type="datetimeFigureOut">
              <a:rPr lang="es-ES" smtClean="0"/>
              <a:pPr/>
              <a:t>09/09/2015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B1EB9-D2EC-4646-8045-0642A03C7E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CD67F-7067-4607-BD23-4EB2A00A5759}" type="datetimeFigureOut">
              <a:rPr lang="es-ES" smtClean="0"/>
              <a:pPr/>
              <a:t>09/09/2015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FB1EB9-D2EC-4646-8045-0642A03C7E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FACD67F-7067-4607-BD23-4EB2A00A5759}" type="datetimeFigureOut">
              <a:rPr lang="es-ES" smtClean="0"/>
              <a:pPr/>
              <a:t>09/09/2015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9FB1EB9-D2EC-4646-8045-0642A03C7E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FACD67F-7067-4607-BD23-4EB2A00A5759}" type="datetimeFigureOut">
              <a:rPr lang="es-ES" smtClean="0"/>
              <a:pPr/>
              <a:t>09/09/2015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9FB1EB9-D2EC-4646-8045-0642A03C7EA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620688"/>
            <a:ext cx="7772400" cy="1975104"/>
          </a:xfrm>
        </p:spPr>
        <p:txBody>
          <a:bodyPr/>
          <a:lstStyle/>
          <a:p>
            <a:pPr algn="ctr"/>
            <a:r>
              <a:rPr lang="es-ES" dirty="0" smtClean="0"/>
              <a:t>Los momentos en la gestión </a:t>
            </a:r>
            <a:r>
              <a:rPr lang="es-ES" dirty="0" smtClean="0"/>
              <a:t>del riesgo</a:t>
            </a:r>
            <a:br>
              <a:rPr lang="es-ES" dirty="0" smtClean="0"/>
            </a:br>
            <a:r>
              <a:rPr lang="es-ES" sz="1800" dirty="0" err="1" smtClean="0"/>
              <a:t>Catedra</a:t>
            </a:r>
            <a:r>
              <a:rPr lang="es-ES" sz="1800" dirty="0" smtClean="0"/>
              <a:t> </a:t>
            </a:r>
            <a:r>
              <a:rPr lang="es-ES" sz="1800" dirty="0" err="1" smtClean="0"/>
              <a:t>Habitat</a:t>
            </a:r>
            <a:r>
              <a:rPr lang="es-ES" sz="1800" dirty="0" smtClean="0"/>
              <a:t> en Riesgo FAUD UNC</a:t>
            </a:r>
            <a:r>
              <a:rPr lang="es-ES" sz="1800" dirty="0" smtClean="0"/>
              <a:t> 2015</a:t>
            </a:r>
            <a:endParaRPr lang="es-ES" sz="1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2852936"/>
            <a:ext cx="7488832" cy="2232248"/>
          </a:xfrm>
        </p:spPr>
        <p:txBody>
          <a:bodyPr/>
          <a:lstStyle/>
          <a:p>
            <a:pPr algn="just"/>
            <a:r>
              <a:rPr lang="es-ES" dirty="0" smtClean="0"/>
              <a:t>Para una mejor comprensión de las grandes </a:t>
            </a:r>
            <a:r>
              <a:rPr lang="es-ES" dirty="0" smtClean="0"/>
              <a:t>etapas en su dimensión cronológica </a:t>
            </a:r>
            <a:r>
              <a:rPr lang="es-ES" dirty="0" smtClean="0"/>
              <a:t>en que puede dividirse la Gestión del Riesgo, se presenta un cuadro orientativo que demarca los distintos momentos caracterizados básicamente por la temporalidad dominante.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Reconstrucción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Supone el reemplazo de estructuras físicas severamente dañadas, la restauración total de todos los servicios y de la infraestructura local y la revitalización de la economía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Incluye nuevas obras necesarias(</a:t>
            </a:r>
            <a:r>
              <a:rPr lang="es-ES" sz="2400" dirty="0" err="1" smtClean="0"/>
              <a:t>relocalizaciones,etc</a:t>
            </a:r>
            <a:r>
              <a:rPr lang="es-ES" sz="2400" dirty="0" smtClean="0"/>
              <a:t>)</a:t>
            </a:r>
            <a:r>
              <a:rPr lang="es-ES" sz="2400" dirty="0" smtClean="0"/>
              <a:t> </a:t>
            </a:r>
            <a:endParaRPr lang="es-ES" sz="2400" dirty="0" smtClean="0"/>
          </a:p>
          <a:p>
            <a:r>
              <a:rPr lang="es-ES" sz="2400" dirty="0" smtClean="0"/>
              <a:t>Debe ser totalmente integrada a los planes de desarrollo a largo plazo, tomando en cuenta los riesgos de desastres futuros y las posibilidades de reducir esos riesgos incorporando medidas de mitigación apropiadas.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construcc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1533" y="836712"/>
            <a:ext cx="7652915" cy="5074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Evaluación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Comprende al conjunto de procedimientos dirigidos a hacer más racional la realización de actividades y el uso de recursos o insumos. </a:t>
            </a:r>
            <a:endParaRPr lang="es-ES" sz="2400" dirty="0" smtClean="0"/>
          </a:p>
          <a:p>
            <a:r>
              <a:rPr lang="es-ES" sz="2400" dirty="0" smtClean="0"/>
              <a:t>Puede se antes, durante o después del suceso.</a:t>
            </a:r>
            <a:endParaRPr lang="es-ES" sz="2400" dirty="0" smtClean="0"/>
          </a:p>
          <a:p>
            <a:r>
              <a:rPr lang="es-ES" sz="2400" dirty="0" smtClean="0"/>
              <a:t>La finalidad de estos estudios es medir o comprobar la utilidad, la validez y la adecuación de lo </a:t>
            </a:r>
            <a:r>
              <a:rPr lang="es-ES" sz="2400" dirty="0" smtClean="0"/>
              <a:t>actuado o por actuar, </a:t>
            </a:r>
            <a:r>
              <a:rPr lang="es-ES" sz="2400" dirty="0" smtClean="0"/>
              <a:t>convirtiéndose así en una herramienta de programación y de facilitación de </a:t>
            </a:r>
            <a:r>
              <a:rPr lang="es-ES" sz="2400" dirty="0" smtClean="0"/>
              <a:t> </a:t>
            </a:r>
            <a:r>
              <a:rPr lang="es-ES" sz="2400" dirty="0" smtClean="0"/>
              <a:t>actividades.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Prevención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400" dirty="0" smtClean="0"/>
              <a:t>Es la habilitación de las comunidades para enfrentar los efectos de una situación </a:t>
            </a:r>
            <a:r>
              <a:rPr lang="es-ES" sz="2400" dirty="0" smtClean="0"/>
              <a:t>amenazadora, con mayor anticipación. </a:t>
            </a:r>
            <a:r>
              <a:rPr lang="es-ES" sz="2400" dirty="0" smtClean="0"/>
              <a:t>Por tanto, incide directamente en la vulnerabilidad, reduciendo los efectos del evento amenazador. </a:t>
            </a:r>
          </a:p>
          <a:p>
            <a:pPr algn="just"/>
            <a:r>
              <a:rPr lang="es-ES" sz="2400" dirty="0" smtClean="0"/>
              <a:t>La prevención implica acciones anticipadas </a:t>
            </a:r>
            <a:r>
              <a:rPr lang="es-ES" sz="2400" dirty="0" smtClean="0"/>
              <a:t>( estructurales, es decir materiales) </a:t>
            </a:r>
            <a:r>
              <a:rPr lang="es-ES" sz="2400" dirty="0" smtClean="0"/>
              <a:t>tendientes a evitar el impacto de un evento destructivo en la </a:t>
            </a:r>
            <a:r>
              <a:rPr lang="es-ES" sz="2400" dirty="0" smtClean="0"/>
              <a:t>sociedad y las acciones no estructurales (no materiales, de </a:t>
            </a:r>
            <a:r>
              <a:rPr lang="es-ES" sz="2400" dirty="0" err="1" smtClean="0"/>
              <a:t>capoacitación</a:t>
            </a:r>
            <a:r>
              <a:rPr lang="es-ES" sz="2400" dirty="0" smtClean="0"/>
              <a:t>, </a:t>
            </a:r>
            <a:r>
              <a:rPr lang="es-ES" sz="2400" dirty="0" err="1" smtClean="0"/>
              <a:t>coordinación,organización</a:t>
            </a:r>
            <a:r>
              <a:rPr lang="es-ES" sz="2400" dirty="0" smtClean="0"/>
              <a:t>).</a:t>
            </a:r>
          </a:p>
          <a:p>
            <a:pPr algn="just"/>
            <a:r>
              <a:rPr lang="es-ES" sz="2400" dirty="0" smtClean="0"/>
              <a:t>La </a:t>
            </a:r>
            <a:r>
              <a:rPr lang="es-ES" sz="2400" dirty="0" smtClean="0"/>
              <a:t> </a:t>
            </a:r>
            <a:r>
              <a:rPr lang="es-ES" sz="2400" dirty="0" smtClean="0"/>
              <a:t>participación </a:t>
            </a:r>
            <a:r>
              <a:rPr lang="es-ES" sz="2400" dirty="0" err="1" smtClean="0"/>
              <a:t>interactoral</a:t>
            </a:r>
            <a:r>
              <a:rPr lang="es-ES" sz="2400" dirty="0" smtClean="0"/>
              <a:t> es clave para mejorar los</a:t>
            </a:r>
          </a:p>
          <a:p>
            <a:pPr marL="68580" indent="0" algn="just">
              <a:buNone/>
            </a:pPr>
            <a:r>
              <a:rPr lang="es-ES" sz="2400" dirty="0" smtClean="0"/>
              <a:t>     resultados</a:t>
            </a:r>
            <a:r>
              <a:rPr lang="es-ES" sz="2400" dirty="0" smtClean="0"/>
              <a:t>.</a:t>
            </a:r>
            <a:endParaRPr lang="es-ES" sz="24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revenc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90300" y="1412776"/>
            <a:ext cx="6638084" cy="37615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Mitigación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Abarca todas las actividades que se realizan </a:t>
            </a:r>
            <a:r>
              <a:rPr lang="es-ES" sz="2400" dirty="0" smtClean="0"/>
              <a:t> especialmente en la inmediata anticipación </a:t>
            </a:r>
            <a:r>
              <a:rPr lang="es-ES" sz="2400" dirty="0" smtClean="0"/>
              <a:t>al acontecimiento de un potencial desastre, incluso la preparación y medidas para la reducción de </a:t>
            </a:r>
            <a:r>
              <a:rPr lang="es-ES" sz="2400" dirty="0" smtClean="0"/>
              <a:t>riesgos en el momento inmediatamente posterior.</a:t>
            </a:r>
          </a:p>
          <a:p>
            <a:r>
              <a:rPr lang="es-ES" sz="2400" dirty="0" smtClean="0"/>
              <a:t>Incluye </a:t>
            </a:r>
            <a:r>
              <a:rPr lang="es-ES" sz="2400" dirty="0" err="1" smtClean="0"/>
              <a:t>tambien</a:t>
            </a:r>
            <a:r>
              <a:rPr lang="es-ES" sz="2400" dirty="0" smtClean="0"/>
              <a:t> medidas estructurales y no estructurales.</a:t>
            </a:r>
            <a:endParaRPr lang="es-ES" sz="24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bolsas para evitar inundacion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05" y="1268760"/>
            <a:ext cx="6967688" cy="432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Emergencia o contingencia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Es el momento en que el fenómeno del desastre se manifiesta, es decir, un momento fuera del estado “normal”. </a:t>
            </a:r>
          </a:p>
          <a:p>
            <a:r>
              <a:rPr lang="es-ES" sz="2400" dirty="0" smtClean="0"/>
              <a:t>Emergencia es entonces aquella situación de riesgo </a:t>
            </a:r>
            <a:r>
              <a:rPr lang="es-ES" sz="2400" dirty="0" smtClean="0"/>
              <a:t>que </a:t>
            </a:r>
            <a:r>
              <a:rPr lang="es-ES" sz="2400" dirty="0" smtClean="0"/>
              <a:t>pone en peligro la integridad de alguien o algo, suponiendo un suceso en estado </a:t>
            </a:r>
            <a:r>
              <a:rPr lang="es-ES" sz="2400" dirty="0" smtClean="0"/>
              <a:t>crítico y tiempo presente. </a:t>
            </a:r>
          </a:p>
          <a:p>
            <a:pPr lvl="0">
              <a:buClr>
                <a:srgbClr val="D6ECFF"/>
              </a:buClr>
            </a:pPr>
            <a:r>
              <a:rPr lang="es-ES" sz="2400" dirty="0">
                <a:solidFill>
                  <a:prstClr val="white"/>
                </a:solidFill>
              </a:rPr>
              <a:t>Incluye </a:t>
            </a:r>
            <a:r>
              <a:rPr lang="es-ES" sz="2400" dirty="0" smtClean="0">
                <a:solidFill>
                  <a:prstClr val="white"/>
                </a:solidFill>
              </a:rPr>
              <a:t>también </a:t>
            </a:r>
            <a:r>
              <a:rPr lang="es-ES" sz="2400" dirty="0">
                <a:solidFill>
                  <a:prstClr val="white"/>
                </a:solidFill>
              </a:rPr>
              <a:t>medidas estructurales y no estructurales.</a:t>
            </a:r>
          </a:p>
          <a:p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mergenc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1112" y="836712"/>
            <a:ext cx="7466403" cy="49685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Rehabilitación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Es la transición que cubre el período de tiempo destinado a la restauración de los principales servicios y la infraestructura social más esencial. Incluye la construcción de albergues temporales, el restablecimiento provisional de la infraestructura de transporte </a:t>
            </a:r>
            <a:r>
              <a:rPr lang="es-ES" sz="2400" dirty="0" smtClean="0"/>
              <a:t>, </a:t>
            </a:r>
            <a:r>
              <a:rPr lang="es-ES" sz="2400" dirty="0" smtClean="0"/>
              <a:t>los servicios públicos </a:t>
            </a:r>
            <a:r>
              <a:rPr lang="es-ES" sz="2400" dirty="0" smtClean="0"/>
              <a:t>básicos y la atención de la salud. </a:t>
            </a:r>
            <a:endParaRPr lang="es-ES" sz="2400" dirty="0" smtClean="0"/>
          </a:p>
          <a:p>
            <a:r>
              <a:rPr lang="es-ES" sz="2400" dirty="0" smtClean="0"/>
              <a:t>Supone el inicio de proyectos para enfrentar las consecuencias inmediatas del desastre</a:t>
            </a:r>
            <a:r>
              <a:rPr lang="es-ES" sz="2400" dirty="0" smtClean="0"/>
              <a:t>. Coordina la llegadas de aportes y fondos.</a:t>
            </a:r>
            <a:endParaRPr lang="es-ES" sz="24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habilitac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556792"/>
            <a:ext cx="7632848" cy="4072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113</TotalTime>
  <Words>459</Words>
  <Application>Microsoft Office PowerPoint</Application>
  <PresentationFormat>Presentación en pantalla (4:3)</PresentationFormat>
  <Paragraphs>37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Metro</vt:lpstr>
      <vt:lpstr>Los momentos en la gestión del riesgo Catedra Habitat en Riesgo FAUD UNC 2015</vt:lpstr>
      <vt:lpstr>Prevención</vt:lpstr>
      <vt:lpstr>Presentación de PowerPoint</vt:lpstr>
      <vt:lpstr>Mitigación</vt:lpstr>
      <vt:lpstr>Presentación de PowerPoint</vt:lpstr>
      <vt:lpstr>Emergencia o contingencia</vt:lpstr>
      <vt:lpstr>Presentación de PowerPoint</vt:lpstr>
      <vt:lpstr>Rehabilitación</vt:lpstr>
      <vt:lpstr>Presentación de PowerPoint</vt:lpstr>
      <vt:lpstr>Reconstrucción</vt:lpstr>
      <vt:lpstr>Presentación de PowerPoint</vt:lpstr>
      <vt:lpstr>Evaluación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UNI</dc:creator>
  <cp:lastModifiedBy>Windows 7</cp:lastModifiedBy>
  <cp:revision>20</cp:revision>
  <dcterms:created xsi:type="dcterms:W3CDTF">2015-09-09T00:26:38Z</dcterms:created>
  <dcterms:modified xsi:type="dcterms:W3CDTF">2015-09-09T13:15:06Z</dcterms:modified>
</cp:coreProperties>
</file>